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59" r:id="rId5"/>
    <p:sldId id="265" r:id="rId6"/>
    <p:sldId id="260" r:id="rId7"/>
    <p:sldId id="261" r:id="rId8"/>
    <p:sldId id="269" r:id="rId9"/>
    <p:sldId id="262" r:id="rId10"/>
    <p:sldId id="270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3"/>
    <p:restoredTop sz="96327"/>
  </p:normalViewPr>
  <p:slideViewPr>
    <p:cSldViewPr snapToGrid="0" snapToObjects="1">
      <p:cViewPr>
        <p:scale>
          <a:sx n="130" d="100"/>
          <a:sy n="130" d="100"/>
        </p:scale>
        <p:origin x="136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2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42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4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69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35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44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4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30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5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4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0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4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09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F1204E-F343-7848-AE16-FF3EECBF984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9237-B22F-4845-B9C1-0AB20B975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656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6E67A-CC07-7A43-A193-35F9A679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Clic </a:t>
            </a:r>
            <a:r>
              <a:rPr lang="fr-FR" dirty="0" err="1"/>
              <a:t>Brightspace</a:t>
            </a:r>
            <a:r>
              <a:rPr lang="fr-FR"/>
              <a:t> D2L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EE73DE-B9B9-5343-AEC3-A18822FAB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Classe et sections</a:t>
            </a:r>
          </a:p>
        </p:txBody>
      </p:sp>
    </p:spTree>
    <p:extLst>
      <p:ext uri="{BB962C8B-B14F-4D97-AF65-F5344CB8AC3E}">
        <p14:creationId xmlns:p14="http://schemas.microsoft.com/office/powerpoint/2010/main" val="208567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8931" y="629266"/>
            <a:ext cx="416651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 – Créer ou ajouter davantage de sections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6812E8-9B4F-954A-AF17-9BDC2A0EB1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3" t="30868" r="-93" b="46582"/>
          <a:stretch/>
        </p:blipFill>
        <p:spPr>
          <a:xfrm>
            <a:off x="5720515" y="1434292"/>
            <a:ext cx="5965952" cy="817295"/>
          </a:xfrm>
          <a:prstGeom prst="rect">
            <a:avLst/>
          </a:prstGeom>
          <a:effectLst/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8931" y="2438400"/>
            <a:ext cx="4166509" cy="309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ne dispose pas encore de sections, le bouton </a:t>
            </a:r>
            <a:r>
              <a:rPr lang="en-US" sz="1400" u="sng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Créer</a:t>
            </a:r>
            <a:r>
              <a:rPr lang="en-US" sz="1400" u="sng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u="sng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sz="1400" u="sng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 section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apparaît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dans la page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Gérer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les sections. Cliquer sur le bouton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Créer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 section 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permet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définir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propriétés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même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temps que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créez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la section.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ajoutez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des sections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qui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comprend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déjà, le bouton </a:t>
            </a:r>
            <a:r>
              <a:rPr lang="en-US" sz="1400" u="sng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Inclure</a:t>
            </a:r>
            <a:r>
              <a:rPr lang="en-US" sz="1400" u="sng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la section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apparaît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dans la page </a:t>
            </a:r>
            <a:r>
              <a:rPr lang="en-US" sz="14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Gérer</a:t>
            </a:r>
            <a:r>
              <a:rPr lang="en-US" sz="14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les sections.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6FCFD3-FA8E-FA42-919F-419E83C94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415" y="2878889"/>
            <a:ext cx="4020067" cy="32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fr-CA" dirty="0">
                <a:solidFill>
                  <a:schemeClr val="bg2"/>
                </a:solidFill>
              </a:rPr>
              <a:t>Inscrire des apprenants dans des sections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287" y="2892347"/>
            <a:ext cx="3108625" cy="396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CA" dirty="0">
                <a:solidFill>
                  <a:schemeClr val="bg2"/>
                </a:solidFill>
              </a:rPr>
              <a:t>Dans la page </a:t>
            </a:r>
            <a:r>
              <a:rPr lang="fr-CA" b="1" dirty="0">
                <a:solidFill>
                  <a:schemeClr val="bg2"/>
                </a:solidFill>
              </a:rPr>
              <a:t>Gérer les sections</a:t>
            </a:r>
            <a:r>
              <a:rPr lang="fr-CA" dirty="0">
                <a:solidFill>
                  <a:schemeClr val="bg2"/>
                </a:solidFill>
              </a:rPr>
              <a:t>, cliquez sur </a:t>
            </a:r>
            <a:r>
              <a:rPr lang="fr-CA" b="1" dirty="0">
                <a:solidFill>
                  <a:schemeClr val="bg2"/>
                </a:solidFill>
              </a:rPr>
              <a:t>Inscrire l’utilisateur</a:t>
            </a:r>
            <a:r>
              <a:rPr lang="fr-CA" dirty="0">
                <a:solidFill>
                  <a:schemeClr val="bg2"/>
                </a:solidFill>
              </a:rPr>
              <a:t>.</a:t>
            </a:r>
          </a:p>
          <a:p>
            <a:r>
              <a:rPr lang="fr-CA" dirty="0">
                <a:solidFill>
                  <a:schemeClr val="bg2"/>
                </a:solidFill>
              </a:rPr>
              <a:t>Assurez-vous d’afficher </a:t>
            </a:r>
            <a:r>
              <a:rPr lang="fr-CA" b="1" dirty="0">
                <a:solidFill>
                  <a:schemeClr val="bg2"/>
                </a:solidFill>
              </a:rPr>
              <a:t>Toutes les sections </a:t>
            </a:r>
            <a:r>
              <a:rPr lang="fr-CA" dirty="0">
                <a:solidFill>
                  <a:schemeClr val="bg2"/>
                </a:solidFill>
              </a:rPr>
              <a:t>et cochez la section dans laquelle vous voulez inscrire l’élève.</a:t>
            </a:r>
          </a:p>
          <a:p>
            <a:endParaRPr lang="fr-CA" b="1" dirty="0">
              <a:solidFill>
                <a:schemeClr val="bg2"/>
              </a:solidFill>
            </a:endParaRPr>
          </a:p>
          <a:p>
            <a:endParaRPr lang="fr-CA" dirty="0">
              <a:solidFill>
                <a:schemeClr val="bg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5581A2-93FC-834D-89CF-FB1CB63D2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588" y="175349"/>
            <a:ext cx="5258718" cy="21471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A66526-3933-AE4C-88F2-91DA17182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390" y="2669685"/>
            <a:ext cx="5642422" cy="33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 – </a:t>
            </a:r>
            <a:r>
              <a:rPr lang="en-US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Restreindre l'accès à des forums ou à des sujets </a:t>
            </a:r>
            <a:r>
              <a:rPr lang="en-US" sz="2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certaines</a:t>
            </a:r>
            <a:r>
              <a:rPr lang="en-US" sz="2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sections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Une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fois</a:t>
            </a:r>
            <a:r>
              <a:rPr lang="en-US" sz="1700" dirty="0">
                <a:latin typeface="+mj-lt"/>
                <a:ea typeface="+mj-ea"/>
                <a:cs typeface="+mj-cs"/>
              </a:rPr>
              <a:t> que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avez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créé</a:t>
            </a:r>
            <a:r>
              <a:rPr lang="en-US" sz="1700" dirty="0">
                <a:latin typeface="+mj-lt"/>
                <a:ea typeface="+mj-ea"/>
                <a:cs typeface="+mj-cs"/>
              </a:rPr>
              <a:t> des sections,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pouvez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restreindre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l'accès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à</a:t>
            </a:r>
            <a:r>
              <a:rPr lang="en-US" sz="1700" dirty="0">
                <a:latin typeface="+mj-lt"/>
                <a:ea typeface="+mj-ea"/>
                <a:cs typeface="+mj-cs"/>
              </a:rPr>
              <a:t> un forum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à</a:t>
            </a:r>
            <a:r>
              <a:rPr lang="en-US" sz="1700" dirty="0">
                <a:latin typeface="+mj-lt"/>
                <a:ea typeface="+mj-ea"/>
                <a:cs typeface="+mj-cs"/>
              </a:rPr>
              <a:t> un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utilisant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vos</a:t>
            </a:r>
            <a:r>
              <a:rPr lang="en-US" sz="1700" dirty="0">
                <a:latin typeface="+mj-lt"/>
                <a:ea typeface="+mj-ea"/>
                <a:cs typeface="+mj-cs"/>
              </a:rPr>
              <a:t> sections. La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fonction</a:t>
            </a:r>
            <a:r>
              <a:rPr lang="en-US" sz="1700" dirty="0">
                <a:latin typeface="+mj-lt"/>
                <a:ea typeface="+mj-ea"/>
                <a:cs typeface="+mj-cs"/>
              </a:rPr>
              <a:t> de restriction de forum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permet</a:t>
            </a:r>
            <a:r>
              <a:rPr lang="en-US" sz="1700" dirty="0">
                <a:latin typeface="+mj-lt"/>
                <a:ea typeface="+mj-ea"/>
                <a:cs typeface="+mj-cs"/>
              </a:rPr>
              <a:t>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créer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une</a:t>
            </a:r>
            <a:r>
              <a:rPr lang="en-US" sz="1700" dirty="0">
                <a:latin typeface="+mj-lt"/>
                <a:ea typeface="+mj-ea"/>
                <a:cs typeface="+mj-cs"/>
              </a:rPr>
              <a:t> zone de discussion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où</a:t>
            </a:r>
            <a:r>
              <a:rPr lang="en-US" sz="1700" dirty="0">
                <a:latin typeface="+mj-lt"/>
                <a:ea typeface="+mj-ea"/>
                <a:cs typeface="+mj-cs"/>
              </a:rPr>
              <a:t> les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membres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d'une</a:t>
            </a:r>
            <a:r>
              <a:rPr lang="en-US" sz="1700" dirty="0">
                <a:latin typeface="+mj-lt"/>
                <a:ea typeface="+mj-ea"/>
                <a:cs typeface="+mj-cs"/>
              </a:rPr>
              <a:t> section </a:t>
            </a:r>
            <a:r>
              <a:rPr lang="en-US" sz="1700" dirty="0" err="1">
                <a:latin typeface="+mj-lt"/>
                <a:ea typeface="+mj-ea"/>
                <a:cs typeface="+mj-cs"/>
              </a:rPr>
              <a:t>peuvent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collaborer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à</a:t>
            </a:r>
            <a:r>
              <a:rPr lang="en-US" sz="1700" dirty="0">
                <a:latin typeface="+mj-lt"/>
                <a:ea typeface="+mj-ea"/>
                <a:cs typeface="+mj-cs"/>
              </a:rPr>
              <a:t> un travail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discuter</a:t>
            </a:r>
            <a:r>
              <a:rPr lang="en-US" sz="1700" dirty="0">
                <a:latin typeface="+mj-lt"/>
                <a:ea typeface="+mj-ea"/>
                <a:cs typeface="+mj-cs"/>
              </a:rPr>
              <a:t> de la matière du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cours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équipes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réduites</a:t>
            </a:r>
            <a:r>
              <a:rPr lang="en-US" sz="1700" dirty="0">
                <a:latin typeface="+mj-lt"/>
                <a:ea typeface="+mj-ea"/>
                <a:cs typeface="+mj-cs"/>
              </a:rPr>
              <a:t>.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pouvez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également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utiliser</a:t>
            </a:r>
            <a:r>
              <a:rPr lang="en-US" sz="1700" dirty="0">
                <a:latin typeface="+mj-lt"/>
                <a:ea typeface="+mj-ea"/>
                <a:cs typeface="+mj-cs"/>
              </a:rPr>
              <a:t> la </a:t>
            </a:r>
            <a:r>
              <a:rPr lang="en-US" sz="1700" dirty="0" err="1">
                <a:latin typeface="+mj-lt"/>
                <a:ea typeface="+mj-ea"/>
                <a:cs typeface="+mj-cs"/>
              </a:rPr>
              <a:t>fonction</a:t>
            </a:r>
            <a:r>
              <a:rPr lang="en-US" sz="1700" dirty="0">
                <a:latin typeface="+mj-lt"/>
                <a:ea typeface="+mj-ea"/>
                <a:cs typeface="+mj-cs"/>
              </a:rPr>
              <a:t>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création</a:t>
            </a:r>
            <a:r>
              <a:rPr lang="en-US" sz="1700" dirty="0">
                <a:latin typeface="+mj-lt"/>
                <a:ea typeface="+mj-ea"/>
                <a:cs typeface="+mj-cs"/>
              </a:rPr>
              <a:t> des forums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des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distincts</a:t>
            </a:r>
            <a:r>
              <a:rPr lang="en-US" sz="1700" dirty="0">
                <a:latin typeface="+mj-lt"/>
                <a:ea typeface="+mj-ea"/>
                <a:cs typeface="+mj-cs"/>
              </a:rPr>
              <a:t> pour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chaque</a:t>
            </a:r>
            <a:r>
              <a:rPr lang="en-US" sz="1700" dirty="0">
                <a:latin typeface="+mj-lt"/>
                <a:ea typeface="+mj-ea"/>
                <a:cs typeface="+mj-cs"/>
              </a:rPr>
              <a:t> section dans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une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offre</a:t>
            </a:r>
            <a:r>
              <a:rPr lang="en-US" sz="1700" dirty="0">
                <a:latin typeface="+mj-lt"/>
                <a:ea typeface="+mj-ea"/>
                <a:cs typeface="+mj-cs"/>
              </a:rPr>
              <a:t>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cours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Cliquez</a:t>
            </a:r>
            <a:r>
              <a:rPr lang="en-US" sz="1700" dirty="0">
                <a:latin typeface="+mj-lt"/>
                <a:ea typeface="+mj-ea"/>
                <a:cs typeface="+mj-cs"/>
              </a:rPr>
              <a:t> sur Restrictions relatives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à</a:t>
            </a:r>
            <a:r>
              <a:rPr lang="en-US" sz="1700" dirty="0">
                <a:latin typeface="+mj-lt"/>
                <a:ea typeface="+mj-ea"/>
                <a:cs typeface="+mj-cs"/>
              </a:rPr>
              <a:t> la section dans la navigation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l'outil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Sélectionnez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vos</a:t>
            </a:r>
            <a:r>
              <a:rPr lang="en-US" sz="1700" dirty="0">
                <a:latin typeface="+mj-lt"/>
                <a:ea typeface="+mj-ea"/>
                <a:cs typeface="+mj-cs"/>
              </a:rPr>
              <a:t> options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d'affichage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Dans la zone Modifier les restrictions,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cochez</a:t>
            </a:r>
            <a:r>
              <a:rPr lang="en-US" sz="1700" dirty="0">
                <a:latin typeface="+mj-lt"/>
                <a:ea typeface="+mj-ea"/>
                <a:cs typeface="+mj-cs"/>
              </a:rPr>
              <a:t> </a:t>
            </a:r>
            <a:r>
              <a:rPr lang="en-US" sz="1700" dirty="0" err="1">
                <a:latin typeface="+mj-lt"/>
                <a:ea typeface="+mj-ea"/>
                <a:cs typeface="+mj-cs"/>
              </a:rPr>
              <a:t>Restreint</a:t>
            </a:r>
            <a:r>
              <a:rPr lang="en-US" sz="1700" dirty="0">
                <a:latin typeface="+mj-lt"/>
                <a:ea typeface="+mj-ea"/>
                <a:cs typeface="+mj-cs"/>
              </a:rPr>
              <a:t> pour un forum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un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</a:t>
            </a:r>
            <a:r>
              <a:rPr lang="en-US" sz="1700" dirty="0">
                <a:latin typeface="+mj-lt"/>
                <a:ea typeface="+mj-ea"/>
                <a:cs typeface="+mj-cs"/>
              </a:rPr>
              <a:t> que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voulez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restreindre</a:t>
            </a:r>
            <a:r>
              <a:rPr lang="en-US" sz="1700" dirty="0"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puis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cochez</a:t>
            </a:r>
            <a:r>
              <a:rPr lang="en-US" sz="1700" dirty="0">
                <a:latin typeface="+mj-lt"/>
                <a:ea typeface="+mj-ea"/>
                <a:cs typeface="+mj-cs"/>
              </a:rPr>
              <a:t> la case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en</a:t>
            </a:r>
            <a:r>
              <a:rPr lang="en-US" sz="1700" dirty="0">
                <a:latin typeface="+mj-lt"/>
                <a:ea typeface="+mj-ea"/>
                <a:cs typeface="+mj-cs"/>
              </a:rPr>
              <a:t> regard de </a:t>
            </a:r>
            <a:r>
              <a:rPr lang="en-US" sz="1700" dirty="0" err="1">
                <a:latin typeface="+mj-lt"/>
                <a:ea typeface="+mj-ea"/>
                <a:cs typeface="+mj-cs"/>
              </a:rPr>
              <a:t>n'importe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quel</a:t>
            </a:r>
            <a:r>
              <a:rPr lang="en-US" sz="1700" dirty="0">
                <a:latin typeface="+mj-lt"/>
                <a:ea typeface="+mj-ea"/>
                <a:cs typeface="+mj-cs"/>
              </a:rPr>
              <a:t> section </a:t>
            </a:r>
            <a:r>
              <a:rPr lang="en-US" sz="1700" dirty="0" err="1">
                <a:latin typeface="+mj-lt"/>
                <a:ea typeface="+mj-ea"/>
                <a:cs typeface="+mj-cs"/>
              </a:rPr>
              <a:t>auquel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vous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désirez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permettre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l'accès</a:t>
            </a:r>
            <a:r>
              <a:rPr lang="en-US" sz="1700" dirty="0">
                <a:latin typeface="+mj-lt"/>
                <a:ea typeface="+mj-ea"/>
                <a:cs typeface="+mj-cs"/>
              </a:rPr>
              <a:t> au forum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au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</a:t>
            </a:r>
            <a:r>
              <a:rPr lang="en-US" sz="1700" dirty="0">
                <a:latin typeface="+mj-lt"/>
                <a:ea typeface="+mj-ea"/>
                <a:cs typeface="+mj-cs"/>
              </a:rPr>
              <a:t>. Pour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ouvrir</a:t>
            </a:r>
            <a:r>
              <a:rPr lang="en-US" sz="1700" dirty="0">
                <a:latin typeface="+mj-lt"/>
                <a:ea typeface="+mj-ea"/>
                <a:cs typeface="+mj-cs"/>
              </a:rPr>
              <a:t> un forum </a:t>
            </a:r>
            <a:r>
              <a:rPr lang="en-US" sz="1700" dirty="0" err="1">
                <a:latin typeface="+mj-lt"/>
                <a:ea typeface="+mj-ea"/>
                <a:cs typeface="+mj-cs"/>
              </a:rPr>
              <a:t>ou</a:t>
            </a:r>
            <a:r>
              <a:rPr lang="en-US" sz="1700" dirty="0">
                <a:latin typeface="+mj-lt"/>
                <a:ea typeface="+mj-ea"/>
                <a:cs typeface="+mj-cs"/>
              </a:rPr>
              <a:t> un </a:t>
            </a:r>
            <a:r>
              <a:rPr lang="en-US" sz="1700" dirty="0" err="1">
                <a:latin typeface="+mj-lt"/>
                <a:ea typeface="+mj-ea"/>
                <a:cs typeface="+mj-cs"/>
              </a:rPr>
              <a:t>sujet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à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 err="1">
                <a:latin typeface="+mj-lt"/>
                <a:ea typeface="+mj-ea"/>
                <a:cs typeface="+mj-cs"/>
              </a:rPr>
              <a:t>tous</a:t>
            </a:r>
            <a:r>
              <a:rPr lang="en-US" sz="1700" dirty="0">
                <a:latin typeface="+mj-lt"/>
                <a:ea typeface="+mj-ea"/>
                <a:cs typeface="+mj-cs"/>
              </a:rPr>
              <a:t>, </a:t>
            </a:r>
            <a:r>
              <a:rPr lang="en-US" sz="1700" dirty="0" err="1">
                <a:latin typeface="+mj-lt"/>
                <a:ea typeface="+mj-ea"/>
                <a:cs typeface="+mj-cs"/>
              </a:rPr>
              <a:t>désélectionnez</a:t>
            </a:r>
            <a:r>
              <a:rPr lang="en-US" sz="1700" dirty="0">
                <a:latin typeface="+mj-lt"/>
                <a:ea typeface="+mj-ea"/>
                <a:cs typeface="+mj-cs"/>
              </a:rPr>
              <a:t> la case </a:t>
            </a:r>
            <a:r>
              <a:rPr lang="en-US" sz="1700" dirty="0" err="1">
                <a:latin typeface="+mj-lt"/>
                <a:ea typeface="+mj-ea"/>
                <a:cs typeface="+mj-cs"/>
              </a:rPr>
              <a:t>Restreint</a:t>
            </a:r>
            <a:r>
              <a:rPr lang="en-US" sz="1700" dirty="0"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45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section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endroit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où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l’on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peut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beaucoup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d’information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élèves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ainsi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leur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cheminement</a:t>
            </a:r>
            <a:r>
              <a:rPr lang="en-US" sz="1400" dirty="0">
                <a:solidFill>
                  <a:srgbClr val="FFFFFF"/>
                </a:solidFill>
              </a:rPr>
              <a:t> dans le </a:t>
            </a:r>
            <a:r>
              <a:rPr lang="en-US" sz="1400" dirty="0" err="1">
                <a:solidFill>
                  <a:srgbClr val="FFFFFF"/>
                </a:solidFill>
              </a:rPr>
              <a:t>cours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642703-0F21-1444-8666-A480FF020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582" y="1482483"/>
            <a:ext cx="7542770" cy="36205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850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avons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possibilité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d’afficher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spécifiques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1400" u="sng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inscrits</a:t>
            </a:r>
            <a:r>
              <a:rPr lang="en-US" sz="1400" u="sng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</a:t>
            </a:r>
            <a:r>
              <a:rPr lang="en-US" sz="1400" u="sng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tells que :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enseignants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enseignants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collaborateurs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élèves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Autres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E2D1D7-58A3-E640-8A2E-CB1CF728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649" y="2645234"/>
            <a:ext cx="7753040" cy="28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0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err="1">
                <a:solidFill>
                  <a:srgbClr val="EBEBEB"/>
                </a:solidFill>
              </a:rPr>
              <a:t>Classe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 err="1">
                <a:solidFill>
                  <a:srgbClr val="FFFFFF"/>
                </a:solidFill>
              </a:rPr>
              <a:t>L’on</a:t>
            </a:r>
            <a:r>
              <a:rPr lang="en-US" sz="1400" dirty="0">
                <a:solidFill>
                  <a:srgbClr val="FFFFFF"/>
                </a:solidFill>
              </a:rPr>
              <a:t> y </a:t>
            </a:r>
            <a:r>
              <a:rPr lang="en-US" sz="1400" dirty="0" err="1">
                <a:solidFill>
                  <a:srgbClr val="FFFFFF"/>
                </a:solidFill>
              </a:rPr>
              <a:t>retrouve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aussi</a:t>
            </a:r>
            <a:r>
              <a:rPr lang="en-US" sz="1400" dirty="0">
                <a:solidFill>
                  <a:srgbClr val="FFFFFF"/>
                </a:solidFill>
              </a:rPr>
              <a:t> : 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élèves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inscrits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telles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le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matricule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l’adresse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courriel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la date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d’accès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plus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récente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398BE4-F2E6-D447-A729-C86840A0A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694" y="2424104"/>
            <a:ext cx="7520193" cy="28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err="1">
                <a:solidFill>
                  <a:srgbClr val="EBEBEB"/>
                </a:solidFill>
              </a:rPr>
              <a:t>Classe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Sections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utilisez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les « sections » dans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pour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cibler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certain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d’élèves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pouvez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afficher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sections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seulement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voulez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42858A-033F-F442-B605-9EA233557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582" y="1211836"/>
            <a:ext cx="7684418" cy="21893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A7F93B-E4B9-D14A-AE46-2690C8D0D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581" y="3709641"/>
            <a:ext cx="7684419" cy="2755145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86028C7D-4E5E-1F43-91C8-36AB590E3F23}"/>
              </a:ext>
            </a:extLst>
          </p:cNvPr>
          <p:cNvSpPr/>
          <p:nvPr/>
        </p:nvSpPr>
        <p:spPr>
          <a:xfrm>
            <a:off x="8575589" y="2829697"/>
            <a:ext cx="1754711" cy="2854411"/>
          </a:xfrm>
          <a:custGeom>
            <a:avLst/>
            <a:gdLst>
              <a:gd name="connsiteX0" fmla="*/ 0 w 1754711"/>
              <a:gd name="connsiteY0" fmla="*/ 0 h 2854411"/>
              <a:gd name="connsiteX1" fmla="*/ 1754660 w 1754711"/>
              <a:gd name="connsiteY1" fmla="*/ 1692876 h 2854411"/>
              <a:gd name="connsiteX2" fmla="*/ 61784 w 1754711"/>
              <a:gd name="connsiteY2" fmla="*/ 2854411 h 285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711" h="2854411">
                <a:moveTo>
                  <a:pt x="0" y="0"/>
                </a:moveTo>
                <a:cubicBezTo>
                  <a:pt x="872181" y="608570"/>
                  <a:pt x="1744363" y="1217141"/>
                  <a:pt x="1754660" y="1692876"/>
                </a:cubicBezTo>
                <a:cubicBezTo>
                  <a:pt x="1764957" y="2168611"/>
                  <a:pt x="230660" y="2685535"/>
                  <a:pt x="61784" y="2854411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7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err="1">
                <a:solidFill>
                  <a:srgbClr val="EBEBEB"/>
                </a:solidFill>
              </a:rPr>
              <a:t>Classe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>
                <a:solidFill>
                  <a:srgbClr val="FFFFFF"/>
                </a:solidFill>
              </a:rPr>
              <a:t>De plus, </a:t>
            </a:r>
            <a:r>
              <a:rPr lang="en-US" sz="1400" dirty="0" err="1">
                <a:solidFill>
                  <a:srgbClr val="FFFFFF"/>
                </a:solidFill>
              </a:rPr>
              <a:t>l’on</a:t>
            </a:r>
            <a:r>
              <a:rPr lang="en-US" sz="1400" dirty="0">
                <a:solidFill>
                  <a:srgbClr val="FFFFFF"/>
                </a:solidFill>
              </a:rPr>
              <a:t> nous </a:t>
            </a:r>
            <a:r>
              <a:rPr lang="en-US" sz="1400" dirty="0" err="1">
                <a:solidFill>
                  <a:srgbClr val="FFFFFF"/>
                </a:solidFill>
              </a:rPr>
              <a:t>offre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plusieurs</a:t>
            </a:r>
            <a:r>
              <a:rPr lang="en-US" sz="1400" dirty="0">
                <a:solidFill>
                  <a:srgbClr val="FFFFFF"/>
                </a:solidFill>
              </a:rPr>
              <a:t> options de </a:t>
            </a:r>
            <a:r>
              <a:rPr lang="en-US" sz="1400" dirty="0" err="1">
                <a:solidFill>
                  <a:srgbClr val="FFFFFF"/>
                </a:solidFill>
              </a:rPr>
              <a:t>tâches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possibles</a:t>
            </a:r>
            <a:r>
              <a:rPr lang="en-US" sz="1400" dirty="0">
                <a:solidFill>
                  <a:srgbClr val="FFFFFF"/>
                </a:solidFill>
              </a:rPr>
              <a:t> tells que :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Sélectionner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élèves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envoyer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courriel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Envoyer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courriel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l’élève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sélectionné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BC131E-6131-7A40-8156-FC53A03EB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582" y="2063430"/>
            <a:ext cx="7485599" cy="32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err="1">
                <a:solidFill>
                  <a:srgbClr val="EBEBEB"/>
                </a:solidFill>
              </a:rPr>
              <a:t>Classe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 err="1">
                <a:solidFill>
                  <a:srgbClr val="FFFFFF"/>
                </a:solidFill>
              </a:rPr>
              <a:t>Continué</a:t>
            </a:r>
            <a:r>
              <a:rPr lang="en-US" sz="1400" dirty="0">
                <a:solidFill>
                  <a:srgbClr val="FFFFFF"/>
                </a:solidFill>
              </a:rPr>
              <a:t> : </a:t>
            </a:r>
            <a:r>
              <a:rPr lang="en-US" sz="1400" dirty="0" err="1">
                <a:solidFill>
                  <a:srgbClr val="FFFFFF"/>
                </a:solidFill>
              </a:rPr>
              <a:t>l’on</a:t>
            </a:r>
            <a:r>
              <a:rPr lang="en-US" sz="1400" dirty="0">
                <a:solidFill>
                  <a:srgbClr val="FFFFFF"/>
                </a:solidFill>
              </a:rPr>
              <a:t> nous </a:t>
            </a:r>
            <a:r>
              <a:rPr lang="en-US" sz="1400" dirty="0" err="1">
                <a:solidFill>
                  <a:srgbClr val="FFFFFF"/>
                </a:solidFill>
              </a:rPr>
              <a:t>offre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plusieurs</a:t>
            </a:r>
            <a:r>
              <a:rPr lang="en-US" sz="1400" dirty="0">
                <a:solidFill>
                  <a:srgbClr val="FFFFFF"/>
                </a:solidFill>
              </a:rPr>
              <a:t> options de </a:t>
            </a:r>
            <a:r>
              <a:rPr lang="en-US" sz="1400" dirty="0" err="1">
                <a:solidFill>
                  <a:srgbClr val="FFFFFF"/>
                </a:solidFill>
              </a:rPr>
              <a:t>tâches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possibles</a:t>
            </a:r>
            <a:r>
              <a:rPr lang="en-US" sz="1400" dirty="0">
                <a:solidFill>
                  <a:srgbClr val="FFFFFF"/>
                </a:solidFill>
              </a:rPr>
              <a:t> tells que :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solidFill>
                  <a:srgbClr val="FFFFFF"/>
                </a:solidFill>
              </a:rPr>
              <a:t>Emprunter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l’identité</a:t>
            </a:r>
            <a:r>
              <a:rPr lang="en-US" sz="1400" dirty="0">
                <a:solidFill>
                  <a:srgbClr val="FFFFFF"/>
                </a:solidFill>
              </a:rPr>
              <a:t> de </a:t>
            </a:r>
            <a:r>
              <a:rPr lang="en-US" sz="1400" dirty="0" err="1">
                <a:solidFill>
                  <a:srgbClr val="FFFFFF"/>
                </a:solidFill>
              </a:rPr>
              <a:t>l’élève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sélectionné</a:t>
            </a:r>
            <a:r>
              <a:rPr lang="en-US" sz="1400" dirty="0">
                <a:solidFill>
                  <a:srgbClr val="FFFFFF"/>
                </a:solidFill>
              </a:rPr>
              <a:t> pour </a:t>
            </a:r>
            <a:r>
              <a:rPr lang="en-US" sz="1400" dirty="0" err="1">
                <a:solidFill>
                  <a:srgbClr val="FFFFFF"/>
                </a:solidFill>
              </a:rPr>
              <a:t>voir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sa</a:t>
            </a:r>
            <a:r>
              <a:rPr lang="en-US" sz="1400" dirty="0">
                <a:solidFill>
                  <a:srgbClr val="FFFFFF"/>
                </a:solidFill>
              </a:rPr>
              <a:t> version de </a:t>
            </a:r>
            <a:r>
              <a:rPr lang="en-US" sz="1400" dirty="0" err="1">
                <a:solidFill>
                  <a:srgbClr val="FFFFFF"/>
                </a:solidFill>
              </a:rPr>
              <a:t>Clic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 err="1">
                <a:solidFill>
                  <a:srgbClr val="FFFFFF"/>
                </a:solidFill>
              </a:rPr>
              <a:t>Afficher</a:t>
            </a:r>
            <a:r>
              <a:rPr lang="en-US" sz="1400" dirty="0">
                <a:solidFill>
                  <a:srgbClr val="FFFFFF"/>
                </a:solidFill>
              </a:rPr>
              <a:t> la </a:t>
            </a:r>
            <a:r>
              <a:rPr lang="en-US" sz="1400" dirty="0" err="1">
                <a:solidFill>
                  <a:srgbClr val="FFFFFF"/>
                </a:solidFill>
              </a:rPr>
              <a:t>mesure</a:t>
            </a:r>
            <a:r>
              <a:rPr lang="en-US" sz="1400" dirty="0">
                <a:solidFill>
                  <a:srgbClr val="FFFFFF"/>
                </a:solidFill>
              </a:rPr>
              <a:t> du </a:t>
            </a:r>
            <a:r>
              <a:rPr lang="en-US" sz="1400" dirty="0" err="1">
                <a:solidFill>
                  <a:srgbClr val="FFFFFF"/>
                </a:solidFill>
              </a:rPr>
              <a:t>progrès</a:t>
            </a:r>
            <a:r>
              <a:rPr lang="en-US" sz="1400" dirty="0">
                <a:solidFill>
                  <a:srgbClr val="FFFFFF"/>
                </a:solidFill>
              </a:rPr>
              <a:t> de </a:t>
            </a:r>
            <a:r>
              <a:rPr lang="en-US" sz="1400" dirty="0" err="1">
                <a:solidFill>
                  <a:srgbClr val="FFFFFF"/>
                </a:solidFill>
              </a:rPr>
              <a:t>l’élève</a:t>
            </a:r>
            <a:r>
              <a:rPr lang="en-US" sz="1400" dirty="0">
                <a:solidFill>
                  <a:srgbClr val="FFFFFF"/>
                </a:solidFill>
              </a:rPr>
              <a:t> dans son </a:t>
            </a:r>
            <a:r>
              <a:rPr lang="en-US" sz="1400" dirty="0" err="1">
                <a:solidFill>
                  <a:srgbClr val="FFFFFF"/>
                </a:solidFill>
              </a:rPr>
              <a:t>cours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rgbClr val="FFFFFF"/>
                </a:solidFill>
              </a:rPr>
              <a:t>Etc.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DDEDFB-0798-3345-9F46-E4C6AEA2F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583" y="2658646"/>
            <a:ext cx="7684418" cy="25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Sections </a:t>
            </a:r>
            <a:r>
              <a:rPr lang="fr-CA" dirty="0">
                <a:solidFill>
                  <a:schemeClr val="bg2"/>
                </a:solidFill>
              </a:rPr>
              <a:t>Quelle est la différence entre les outils </a:t>
            </a:r>
            <a:r>
              <a:rPr lang="fr-CA" b="1" dirty="0">
                <a:solidFill>
                  <a:schemeClr val="bg2"/>
                </a:solidFill>
              </a:rPr>
              <a:t>Sections</a:t>
            </a:r>
            <a:r>
              <a:rPr lang="fr-CA" dirty="0">
                <a:solidFill>
                  <a:schemeClr val="bg2"/>
                </a:solidFill>
              </a:rPr>
              <a:t> et </a:t>
            </a:r>
            <a:r>
              <a:rPr lang="fr-CA" b="1" dirty="0">
                <a:solidFill>
                  <a:schemeClr val="bg2"/>
                </a:solidFill>
              </a:rPr>
              <a:t>Groupes</a:t>
            </a:r>
            <a:r>
              <a:rPr lang="fr-CA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5282214" y="1944210"/>
            <a:ext cx="5690586" cy="408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CA" dirty="0"/>
              <a:t>Lorsqu'un cours possède des sections, l'utilisateur n'a accès qu'au matériel d'apprentissage et aux autres utilisateurs de sa propre </a:t>
            </a:r>
            <a:r>
              <a:rPr lang="fr-CA" b="1" dirty="0"/>
              <a:t>section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dirty="0"/>
              <a:t>Lorsque vous désirez que les utilisateurs puissent accéder à tous les utilisateurs et au contenu d'un cours tout en faisant partie d'un groupe œuvrant sur un projet ou une activité précise, utilisez l'outil </a:t>
            </a:r>
            <a:r>
              <a:rPr lang="fr-CA" b="1" dirty="0"/>
              <a:t>Groupes</a:t>
            </a:r>
            <a:r>
              <a:rPr lang="fr-CA" dirty="0"/>
              <a:t>.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7997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6112" y="452718"/>
            <a:ext cx="41655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 – Sections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F94FD45-6B29-684E-A23C-EED8EA565B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7310"/>
          <a:stretch/>
        </p:blipFill>
        <p:spPr>
          <a:xfrm>
            <a:off x="5457372" y="1203365"/>
            <a:ext cx="5449471" cy="1407458"/>
          </a:xfrm>
          <a:prstGeom prst="rect">
            <a:avLst/>
          </a:prstGeom>
          <a:effectLst/>
        </p:spPr>
      </p:pic>
      <p:sp>
        <p:nvSpPr>
          <p:cNvPr id="73" name="Rectangle 54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6F7CD-B8C1-E042-A99B-FA6A630E0A46}"/>
              </a:ext>
            </a:extLst>
          </p:cNvPr>
          <p:cNvSpPr/>
          <p:nvPr/>
        </p:nvSpPr>
        <p:spPr>
          <a:xfrm>
            <a:off x="646113" y="2052918"/>
            <a:ext cx="416514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Dans certains cas, les enseignants ont de très grands cours avec de nombreux apprenants, instructeurs et assistants à l’enseignement. Ils utilisent des sections pour diviser le cours en listes gérables ou pour classer les élèves selon leurs connaissances, etc.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Pour filtrer par section, les enseignants doivent avoir des autorisations et un accès pour afficher les sections du cours. (Ils doivent s’inscrire à la section pour y avoir accès.)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7EEA05-3E9E-7D4C-A7B1-9DF8FD0E7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691" y="2892347"/>
            <a:ext cx="4722041" cy="384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3228AE-09DE-2245-B69B-56379F90BB42}"/>
              </a:ext>
            </a:extLst>
          </p:cNvPr>
          <p:cNvSpPr txBox="1"/>
          <p:nvPr/>
        </p:nvSpPr>
        <p:spPr>
          <a:xfrm>
            <a:off x="5457372" y="895290"/>
            <a:ext cx="4975804" cy="24611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FFFFFF"/>
                </a:solidFill>
              </a:rPr>
              <a:t>Pour se rendre à l’outil Section : </a:t>
            </a:r>
          </a:p>
        </p:txBody>
      </p:sp>
    </p:spTree>
    <p:extLst>
      <p:ext uri="{BB962C8B-B14F-4D97-AF65-F5344CB8AC3E}">
        <p14:creationId xmlns:p14="http://schemas.microsoft.com/office/powerpoint/2010/main" val="252946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646</Words>
  <Application>Microsoft Macintosh PowerPoint</Application>
  <PresentationFormat>Grand écran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Clic Brightspace D2L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Brightspace D2L</dc:title>
  <dc:creator>Rossignol, René (MÉDPE)</dc:creator>
  <cp:lastModifiedBy>Rossignol, René (MÉDPE)</cp:lastModifiedBy>
  <cp:revision>3</cp:revision>
  <dcterms:created xsi:type="dcterms:W3CDTF">2020-04-08T15:08:55Z</dcterms:created>
  <dcterms:modified xsi:type="dcterms:W3CDTF">2020-04-08T16:43:00Z</dcterms:modified>
</cp:coreProperties>
</file>